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72" r:id="rId7"/>
    <p:sldId id="273" r:id="rId8"/>
    <p:sldId id="271" r:id="rId9"/>
    <p:sldId id="261" r:id="rId10"/>
    <p:sldId id="262" r:id="rId11"/>
    <p:sldId id="263" r:id="rId12"/>
    <p:sldId id="264" r:id="rId13"/>
    <p:sldId id="265" r:id="rId14"/>
    <p:sldId id="266" r:id="rId15"/>
    <p:sldId id="274" r:id="rId16"/>
    <p:sldId id="267" r:id="rId17"/>
    <p:sldId id="268" r:id="rId18"/>
    <p:sldId id="269" r:id="rId19"/>
    <p:sldId id="27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1642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0F7EE-C676-4B81-B744-36C488FDBC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2CD14C-D0A5-4BC9-BB44-5F9D1410C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FB60E-A435-4460-9DFA-54F2478B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A3E82-6F85-471D-A714-C56D3D84B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DC36B-F4A3-4A70-9B8A-E79752CC4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026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A0F01-469E-46AD-9B89-7F864B19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ED072-21D0-4784-A0AB-D996E6BEED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7A0C0-1B3B-4081-8B16-D2F1A0A7B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5AB0A-A6E7-47B9-8AB8-377D1FA67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407ED-B44F-4C72-AC7C-C476AC0AC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68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1CF3F2-56C8-4F05-B8B5-00F2E7BFC9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B7AB76-DCD0-4ADE-956D-1F5BC0D85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9A1D4-4A25-497B-A5E3-27ACBAAF0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BDA58-A699-4E18-B584-2158EDC53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F3571-6267-4F2A-A70C-D7794E74E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051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C55D2-670D-41B8-B928-E7646322D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B5986-A44A-433F-A297-946D1684B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47089-84AA-4C85-BD68-D4636EFDA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E253C-91D9-46FB-A38B-4549BDD3F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6427F-647E-4E37-BB9B-0409BB549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92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98E25-F9BE-4C20-865E-C3CACEC2A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334A6-4827-4FF2-9CFD-1601226D7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D1B72-84CF-4163-8303-B2681EA23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6F28A-1603-471D-AA30-4071F2763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114EA-EC6A-4BAD-8C11-C172DA36E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651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AACF8-708C-49C7-95FB-A26F1EB4B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5FA9B-9244-4AFB-8BDA-FFA25008E2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8FAAF-F8CD-4917-B883-E72E30CFEB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08A81E-335C-4E31-AC5E-A8B166FB1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A2FE3-A4FC-4527-9352-B368D5FC5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D467C-6B3E-496E-8110-DE9328CEB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49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E75E-36DE-4C4A-9B61-5A7613265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DF4EE-BCEB-465E-B9D7-840693F7E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6AC551-E0C9-40A5-A647-C123675BA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E2DD59-1FAA-4F79-8417-E878FF8EC6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C44D44-C84D-4357-9DB2-8D68972C0E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F33BDA-37FD-46E2-AFC1-E6D130B1C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88FE15-24EF-4B17-AE82-5703D1C33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BFE917-3E89-49AF-8C04-445CBEFBF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12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F74DF-9C35-4A41-94B8-74D219487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AD9D44-87D0-4F46-82BB-89D9CDD3A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4343C6-48AE-4620-BC13-6F96B9E15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E563E1-47CE-4058-8821-FB8135BCB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98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910B5D-5DB6-4012-80B9-BC8557D41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3C963A-66F3-4932-B530-C36814638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9E41F8-C156-473F-88E6-278A6EC43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51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1175D-9379-4292-89B7-788B1CC31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384FA-0E70-4061-B1D0-1455CFFBC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9D5BD-57DD-432C-ADB5-27C8299A2F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C69EBD-CD32-44DD-95EF-20B6B86B7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1E0E2B-768B-4023-9813-CE6FDDC8A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02FA36-DF91-4744-BA45-655E55C95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80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8E702-FF6D-46C3-A3B7-5DFE2F5F1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653C51-526F-4982-B7E9-1B5A4FADF5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DD729-6717-4836-A689-C2398D0A8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5B7138-FA85-40A6-A77F-C284D55FF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7E04A-FF72-420A-98E7-1CF13C1D6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08FA50-FC01-4B98-AA54-D8DFC0D07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09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CD0C3F-E1AB-4384-B0EF-2B3CE15C0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23C63-F31A-41C9-94F3-AE76C0F7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61E57-C565-4D5E-A8B4-2E7CEB9D5B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62767-D060-4850-9CD1-DFA9B821A1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3C52D-BEEF-406C-B2ED-F9543898B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15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Mastering CI/CD in DevOps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Continuous Integration and Continuous Delivery/Deployment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CD Workflow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Steps:</a:t>
            </a:r>
          </a:p>
          <a:p>
            <a:pPr marL="0" indent="0">
              <a:buNone/>
            </a:pPr>
            <a:r>
              <a:rPr dirty="0"/>
              <a:t>1. Artifact stored in repository (e.g., Nexus, Artifactory)</a:t>
            </a:r>
          </a:p>
          <a:p>
            <a:pPr marL="0" indent="0">
              <a:buNone/>
            </a:pPr>
            <a:r>
              <a:rPr dirty="0"/>
              <a:t>2. Staging environment deployment</a:t>
            </a:r>
          </a:p>
          <a:p>
            <a:pPr marL="0" indent="0">
              <a:buNone/>
            </a:pPr>
            <a:r>
              <a:rPr dirty="0"/>
              <a:t>3. Automated integration testing</a:t>
            </a:r>
          </a:p>
          <a:p>
            <a:pPr marL="0" indent="0">
              <a:buNone/>
            </a:pPr>
            <a:r>
              <a:rPr dirty="0"/>
              <a:t>4. Approval/Manual trigger (for Continuous Delivery)</a:t>
            </a:r>
          </a:p>
          <a:p>
            <a:pPr marL="0" indent="0">
              <a:buNone/>
            </a:pPr>
            <a:r>
              <a:rPr dirty="0"/>
              <a:t>5. Production deployment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dirty="0"/>
              <a:t>Tools: Jenkins, Ansible, Docker, Kubernetes, Spinnaker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 vs CD vs CD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Feature | CI | Continuous Delivery | Continuous Deployment</a:t>
            </a:r>
          </a:p>
          <a:p>
            <a:r>
              <a:t>---|---|---|---</a:t>
            </a:r>
          </a:p>
          <a:p>
            <a:r>
              <a:t>Focus | Integration | Delivery (with approval) | Automated Deployment</a:t>
            </a:r>
          </a:p>
          <a:p>
            <a:r>
              <a:t>Deployment Trigger | Manual | Manual | Fully automated</a:t>
            </a:r>
          </a:p>
          <a:p>
            <a:r>
              <a:t>Testing | Unit tests | Integration + System tests | Full pipeline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CI/CD with Jenkins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[GitHub] → [Jenkins CI Job] → [Maven Build] → [JUnit Test] → [Docker Build] → [Deploy to K8s]</a:t>
            </a:r>
            <a:endParaRPr lang="en-IN" dirty="0"/>
          </a:p>
          <a:p>
            <a:endParaRPr lang="en-IN" dirty="0"/>
          </a:p>
          <a:p>
            <a:endParaRPr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B97559D-15F5-4E51-B150-51951DAAA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695470"/>
            <a:ext cx="7886700" cy="3715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CI/CD Tools Landscape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Source Control: Git, GitHub, GitLab</a:t>
            </a:r>
          </a:p>
          <a:p>
            <a:r>
              <a:t>CI Servers: Jenkins, GitHub Actions, CircleCI</a:t>
            </a:r>
          </a:p>
          <a:p>
            <a:r>
              <a:t>Build Tools: Maven, Gradle</a:t>
            </a:r>
          </a:p>
          <a:p>
            <a:r>
              <a:t>Test Automation: JUnit, Selenium</a:t>
            </a:r>
          </a:p>
          <a:p>
            <a:r>
              <a:t>Artifact Repositories: Nexus, Artifactory</a:t>
            </a:r>
          </a:p>
          <a:p>
            <a:r>
              <a:t>Deployment: Docker, Kubernetes, Ansible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Real-Life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Use Case: E-commerce website</a:t>
            </a:r>
          </a:p>
          <a:p>
            <a:endParaRPr/>
          </a:p>
          <a:p>
            <a:r>
              <a:t>Process:</a:t>
            </a:r>
          </a:p>
          <a:p>
            <a:r>
              <a:t>Developers push code → Jenkins builds → Unit test → Deploy to staging → Approval → Deploy to prod</a:t>
            </a:r>
          </a:p>
          <a:p>
            <a:endParaRPr/>
          </a:p>
          <a:p>
            <a:r>
              <a:t>Result: Reduced release cycle from 2 weeks to 2 hours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94A8122C-1043-4392-AA1A-8EAAE8B195F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75" y="994787"/>
            <a:ext cx="8780309" cy="5182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4681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in CI/CD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Flaky tests</a:t>
            </a:r>
          </a:p>
          <a:p>
            <a:pPr marL="0" indent="0">
              <a:buNone/>
            </a:pPr>
            <a:r>
              <a:rPr dirty="0"/>
              <a:t>• Poorly written pipelines</a:t>
            </a:r>
          </a:p>
          <a:p>
            <a:pPr marL="0" indent="0">
              <a:buNone/>
            </a:pPr>
            <a:r>
              <a:rPr dirty="0"/>
              <a:t>• Integration issues</a:t>
            </a:r>
          </a:p>
          <a:p>
            <a:pPr marL="0" indent="0">
              <a:buNone/>
            </a:pPr>
            <a:r>
              <a:rPr dirty="0"/>
              <a:t>• Security concerns</a:t>
            </a:r>
          </a:p>
          <a:p>
            <a:pPr marL="0" indent="0">
              <a:buNone/>
            </a:pPr>
            <a:r>
              <a:rPr dirty="0"/>
              <a:t>• Scaling with microservices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Maintain clean and modular code</a:t>
            </a:r>
          </a:p>
          <a:p>
            <a:pPr marL="0" indent="0">
              <a:buNone/>
            </a:pPr>
            <a:r>
              <a:rPr dirty="0"/>
              <a:t>• Automate everything</a:t>
            </a:r>
          </a:p>
          <a:p>
            <a:pPr marL="0" indent="0">
              <a:buNone/>
            </a:pPr>
            <a:r>
              <a:rPr dirty="0"/>
              <a:t>• Use feature flags</a:t>
            </a:r>
          </a:p>
          <a:p>
            <a:pPr marL="0" indent="0">
              <a:buNone/>
            </a:pPr>
            <a:r>
              <a:rPr dirty="0"/>
              <a:t>• Monitor performance continuously</a:t>
            </a:r>
          </a:p>
          <a:p>
            <a:pPr marL="0" indent="0">
              <a:buNone/>
            </a:pPr>
            <a:r>
              <a:rPr dirty="0"/>
              <a:t>• Secure secrets and credentials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CI/CD accelerates software delivery</a:t>
            </a:r>
          </a:p>
          <a:p>
            <a:pPr marL="0" indent="0">
              <a:buNone/>
            </a:pPr>
            <a:r>
              <a:rPr dirty="0"/>
              <a:t>• Improves reliability and reduces human error</a:t>
            </a:r>
          </a:p>
          <a:p>
            <a:pPr marL="0" indent="0">
              <a:buNone/>
            </a:pPr>
            <a:r>
              <a:rPr dirty="0"/>
              <a:t>• Tools and automation are key enablers</a:t>
            </a:r>
          </a:p>
          <a:p>
            <a:pPr marL="0" indent="0">
              <a:buNone/>
            </a:pPr>
            <a:r>
              <a:rPr dirty="0"/>
              <a:t>• Adopting CI/CD = embracing DevOps culture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Q&amp;A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Any questions?</a:t>
            </a:r>
          </a:p>
          <a:p>
            <a:endParaRPr/>
          </a:p>
          <a:p>
            <a:r>
              <a:t>"The sooner you fall behind, the more time you’ll have to catch up." – Unknown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What is CI/CD?</a:t>
            </a:r>
          </a:p>
          <a:p>
            <a:r>
              <a:t>Benefits of CI/CD</a:t>
            </a:r>
          </a:p>
          <a:p>
            <a:r>
              <a:t>CI/CD Workflow Overview</a:t>
            </a:r>
          </a:p>
          <a:p>
            <a:r>
              <a:t>Tools Involved in CI/CD</a:t>
            </a:r>
          </a:p>
          <a:p>
            <a:r>
              <a:t>Detailed CI Pipeline</a:t>
            </a:r>
          </a:p>
          <a:p>
            <a:r>
              <a:t>Detailed CD Pipeline</a:t>
            </a:r>
          </a:p>
          <a:p>
            <a:r>
              <a:t>Diagrams &amp; Real-Life Example</a:t>
            </a:r>
          </a:p>
          <a:p>
            <a:r>
              <a:t>Challenges and Best Practices</a:t>
            </a:r>
          </a:p>
          <a:p>
            <a:r>
              <a:t>Summary &amp; Q&amp;A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CI/CD?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CI (Continuous Integration): Automating code integration from multiple developers into a shared repository.</a:t>
            </a:r>
          </a:p>
          <a:p>
            <a:endParaRPr/>
          </a:p>
          <a:p>
            <a:r>
              <a:t>CD (Continuous Delivery/Deployment): Automating the release process to deliver applications reliably and frequently.</a:t>
            </a:r>
          </a:p>
          <a:p>
            <a:endParaRPr/>
          </a:p>
          <a:p>
            <a:r>
              <a:t>CI/CD bridges development and operations.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Why CI/CD?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Faster Time to Market</a:t>
            </a:r>
          </a:p>
          <a:p>
            <a:r>
              <a:t>Reduced Manual Errors</a:t>
            </a:r>
          </a:p>
          <a:p>
            <a:r>
              <a:t>Improved Code Quality</a:t>
            </a:r>
          </a:p>
          <a:p>
            <a:r>
              <a:t>Rapid Feedback Loops</a:t>
            </a:r>
          </a:p>
          <a:p>
            <a:r>
              <a:t>Confidence in Code Changes</a:t>
            </a:r>
          </a:p>
          <a:p>
            <a:r>
              <a:t>Seamless Collaboration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CI/CD Pipeline Overview (Diagram)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Code → Build → Test → Package → Release → Deploy → Monitor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78573-078A-4A77-8240-3BB1ECCCD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64" y="2771249"/>
            <a:ext cx="7295104" cy="34057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B68C9-5EB5-4401-9440-F3409A68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Continuous Integration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6F54E1-9B44-4082-A8E9-BA453701B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934" y="1825625"/>
            <a:ext cx="8340132" cy="4351338"/>
          </a:xfrm>
        </p:spPr>
      </p:pic>
    </p:spTree>
    <p:extLst>
      <p:ext uri="{BB962C8B-B14F-4D97-AF65-F5344CB8AC3E}">
        <p14:creationId xmlns:p14="http://schemas.microsoft.com/office/powerpoint/2010/main" val="393971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84B58-FF72-4EA6-954B-4130E8487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Continuous Delivery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DABBAB-21C7-4A1F-A828-FE8F08FA0D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257" y="1571641"/>
            <a:ext cx="8385486" cy="391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579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0A7F03-294C-4734-AF2E-19744E2F4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828" y="1609355"/>
            <a:ext cx="7886700" cy="381923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68000C-89E9-4781-B24D-814BD25C405F}"/>
              </a:ext>
            </a:extLst>
          </p:cNvPr>
          <p:cNvSpPr txBox="1"/>
          <p:nvPr/>
        </p:nvSpPr>
        <p:spPr>
          <a:xfrm>
            <a:off x="457828" y="562707"/>
            <a:ext cx="575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Continuous Deployment </a:t>
            </a:r>
          </a:p>
        </p:txBody>
      </p:sp>
    </p:spTree>
    <p:extLst>
      <p:ext uri="{BB962C8B-B14F-4D97-AF65-F5344CB8AC3E}">
        <p14:creationId xmlns:p14="http://schemas.microsoft.com/office/powerpoint/2010/main" val="3604754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 Workflow (Detailed)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Steps:</a:t>
            </a:r>
          </a:p>
          <a:p>
            <a:pPr marL="0" indent="0">
              <a:buNone/>
            </a:pPr>
            <a:r>
              <a:rPr dirty="0"/>
              <a:t>1. Code pushed to repository</a:t>
            </a:r>
          </a:p>
          <a:p>
            <a:pPr marL="0" indent="0">
              <a:buNone/>
            </a:pPr>
            <a:r>
              <a:rPr dirty="0"/>
              <a:t>2. Automated build triggered</a:t>
            </a:r>
          </a:p>
          <a:p>
            <a:pPr marL="0" indent="0">
              <a:buNone/>
            </a:pPr>
            <a:r>
              <a:rPr dirty="0"/>
              <a:t>3. Unit tests run</a:t>
            </a:r>
          </a:p>
          <a:p>
            <a:pPr marL="0" indent="0">
              <a:buNone/>
            </a:pPr>
            <a:r>
              <a:rPr dirty="0"/>
              <a:t>4. Code review/merge</a:t>
            </a:r>
          </a:p>
          <a:p>
            <a:pPr marL="0" indent="0">
              <a:buNone/>
            </a:pPr>
            <a:r>
              <a:rPr dirty="0"/>
              <a:t>5. Artifacts generated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dirty="0"/>
              <a:t>Tools: Git, Jenkins/GitHub Actions, Maven/Gradle, SonarQube, JUnit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</TotalTime>
  <Words>528</Words>
  <Application>Microsoft Office PowerPoint</Application>
  <PresentationFormat>On-screen Show (4:3)</PresentationFormat>
  <Paragraphs>91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Mastering CI/CD in DevOps</vt:lpstr>
      <vt:lpstr>Agenda</vt:lpstr>
      <vt:lpstr>What is CI/CD?</vt:lpstr>
      <vt:lpstr>Why CI/CD?</vt:lpstr>
      <vt:lpstr>CI/CD Pipeline Overview (Diagram)</vt:lpstr>
      <vt:lpstr>Continuous Integration</vt:lpstr>
      <vt:lpstr>Continuous Delivery</vt:lpstr>
      <vt:lpstr>PowerPoint Presentation</vt:lpstr>
      <vt:lpstr>CI Workflow (Detailed)</vt:lpstr>
      <vt:lpstr>CD Workflow </vt:lpstr>
      <vt:lpstr>CI vs CD vs CD</vt:lpstr>
      <vt:lpstr>CI/CD with Jenkins</vt:lpstr>
      <vt:lpstr>CI/CD Tools Landscape</vt:lpstr>
      <vt:lpstr>Real-Life Example</vt:lpstr>
      <vt:lpstr>PowerPoint Presentation</vt:lpstr>
      <vt:lpstr>Challenges in CI/CD</vt:lpstr>
      <vt:lpstr>Best Practices</vt:lpstr>
      <vt:lpstr>Summary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Mastering CI/CD in DevOps</dc:title>
  <dc:subject/>
  <dc:creator>Gaurav</dc:creator>
  <cp:keywords/>
  <dc:description>generated using python-pptx</dc:description>
  <cp:lastModifiedBy>Gaurav Sahukara</cp:lastModifiedBy>
  <cp:revision>4</cp:revision>
  <dcterms:created xsi:type="dcterms:W3CDTF">2013-01-27T09:14:16Z</dcterms:created>
  <dcterms:modified xsi:type="dcterms:W3CDTF">2025-05-20T13:56:28Z</dcterms:modified>
  <cp:category/>
</cp:coreProperties>
</file>

<file path=docProps/thumbnail.jpeg>
</file>